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73" r:id="rId5"/>
    <p:sldId id="259" r:id="rId6"/>
    <p:sldId id="262" r:id="rId7"/>
    <p:sldId id="263" r:id="rId8"/>
    <p:sldId id="264" r:id="rId9"/>
    <p:sldId id="266" r:id="rId10"/>
    <p:sldId id="274" r:id="rId11"/>
    <p:sldId id="275" r:id="rId12"/>
    <p:sldId id="271" r:id="rId13"/>
    <p:sldId id="267" r:id="rId14"/>
    <p:sldId id="270" r:id="rId15"/>
    <p:sldId id="269" r:id="rId16"/>
    <p:sldId id="272" r:id="rId17"/>
    <p:sldId id="276" r:id="rId18"/>
    <p:sldId id="27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64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s/imgres?hl=sr&amp;biw=784&amp;bih=465&amp;tbm=isch&amp;tbnid=lMlBiv_sRRNuvM:&amp;imgrefurl=http://www.objaveforum.com/phpBB3/viewtopic.php?f=38&amp;t=903&amp;start=135&amp;imgurl=http://www.dodaj.rs/f/s/lR/1EBpE3eR/karl-marks.jpg&amp;w=500&amp;h=350&amp;ei=JYNEUNv8EcXHswbu44HgAQ&amp;zoom=1&amp;iact=hc&amp;vpx=310&amp;vpy=2&amp;dur=86&amp;hovh=188&amp;hovw=268&amp;tx=104&amp;ty=49&amp;sig=107328958750177658012&amp;page=1&amp;tbnh=124&amp;tbnw=155&amp;start=0&amp;ndsp=10&amp;ved=1t:429,r:7,s:0,i:89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num=10&amp;hl=sr&amp;biw=784&amp;bih=426&amp;tbm=isch&amp;tbnid=sDOTroPcvQAcQM:&amp;imgrefurl=http://ru.wikipedia.org/wiki/%D0%A1%D0%B8%D0%BC%D0%B5%D0%BD%D1%81,_%D0%92%D0%B5%D1%80%D0%BD%D0%B5%D1%80_%D1%84%D0%BE%D0%BD&amp;imgurl=http://upload.wikimedia.org/wikipedia/commons/thumb/d/db/Ernst_Werner_von_Siemens.jpg/200px-Ernst_Werner_von_Siemens.jpg&amp;w=200&amp;h=217&amp;ei=8XpEUI_uMYXntQbpkoHQDA&amp;zoom=1&amp;iact=hc&amp;vpx=100&amp;vpy=98&amp;dur=801&amp;hovh=173&amp;hovw=160&amp;tx=66&amp;ty=91&amp;sig=106260676644821049176&amp;page=1&amp;tbnh=83&amp;tbnw=76&amp;start=0&amp;ndsp=13&amp;ved=1t:429,r:0,s:0,i:7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.uk/imgres?imgurl=http://www.3dnews.ru/_imgdata/img/2009/01/15/110274.jpg&amp;imgrefurl=http://www.3dnews.ru/editorial/neukrotimii_tomas_edison&amp;h=318&amp;w=320&amp;sz=20&amp;tbnid=8ClBVEcuPsDJkM:&amp;tbnh=90&amp;tbnw=91&amp;zoom=1&amp;usg=__coLdi66tclessko96pcvG3FWuYE=&amp;hl=sr&amp;sa=X&amp;ei=UXxEUICLI4WWswb1zIDwCg&amp;sqi=2&amp;ved=0CDQQ9QEwBA&amp;dur=1847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upload.wikimedia.org/wikipedia/commons/thumb/5/56/Tesla3.jpg/250px-Tesla3.jpg&amp;imgrefurl=http://sr.wikipedia.org/wiki/%D0%9D%D0%B8%D0%BA%D0%BE%D0%BB%D0%B0_%D0%A2%D0%B5%D1%81%D0%BB%D0%B0&amp;h=318&amp;w=250&amp;sz=19&amp;tbnid=SZ5BF9cjZiK4iM:&amp;tbnh=74&amp;tbnw=58&amp;zoom=1&amp;usg=__7edMi5TJQh7JbRW16yZyi9iQly4=&amp;hl=sr&amp;sa=X&amp;ei=1XxEULz7DY_KtAbsyoCIDw&amp;sqi=2&amp;ved=0CDEQ9QEwAg&amp;dur=1489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.uk/imgres?imgurl=http://www.badassoftheweek.com/tesla1.jpg&amp;imgrefurl=http://www.badassoftheweek.com/tesla.html&amp;h=324&amp;w=403&amp;sz=47&amp;tbnid=HNY6hvPtzmca2M:&amp;tbnh=90&amp;tbnw=112&amp;zoom=1&amp;usg=__wRJJeC5KnXJ0l6Tus6Hj7AYP_BE=&amp;hl=sr&amp;sa=X&amp;ei=1XxEULz7DY_KtAbsyoCIDw&amp;sqi=2&amp;ved=0CDoQ9QEwBQ&amp;dur=4824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s/imgres?hl=sr&amp;biw=784&amp;bih=465&amp;tbm=isch&amp;tbnid=TfTSuQ1_-JprqM:&amp;imgrefurl=http://www.bosanskibrod.info/automobili/istorija-automobila/&amp;imgurl=http://media-2.web.britannica.com/eb-media/64/74364-004-9FB1CC39.jpg&amp;w=550&amp;h=449&amp;ei=_39EUJC1HcnOswaio4DYDA&amp;zoom=1&amp;iact=hc&amp;vpx=92&amp;vpy=130&amp;dur=4723&amp;hovh=203&amp;hovw=249&amp;tx=106&amp;ty=119&amp;sig=107328958750177658012&amp;page=1&amp;tbnh=129&amp;tbnw=157&amp;start=0&amp;ndsp=8&amp;ved=1t:429,r:0,s:0,i:67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s/imgres?hl=sr&amp;biw=784&amp;bih=465&amp;tbm=isch&amp;tbnid=bLN7RpHd2sNd6M:&amp;imgrefurl=http://www.b92.net/automobili/istrazujemo.php?yyyy=2006&amp;mm=10&amp;nav_id=217483&amp;imgurl=http://www.b92.net/news/pics/2006/10/118407769845425adc9f288982635747_orig.jpg&amp;w=450&amp;h=293&amp;ei=9YBEUO3mMs_KtAbRuYHYAQ&amp;zoom=1&amp;iact=hc&amp;vpx=463&amp;vpy=133&amp;dur=2797&amp;hovh=181&amp;hovw=278&amp;tx=134&amp;ty=107&amp;sig=107328958750177658012&amp;page=2&amp;tbnh=133&amp;tbnw=205&amp;start=6&amp;ndsp=9&amp;ved=1t:429,r:2,s:6,i:9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google.rs/imgres?hl=sr&amp;biw=784&amp;bih=465&amp;tbm=isch&amp;tbnid=AgRRIH7OZExIpM:&amp;imgrefurl=http://www.vesti-online.com/Vesti/Na-danasnji-dan/75682/Na-danasnji-dan--19-avgust&amp;imgurl=http://www.vesti-online.com/data/images/2010-08-19/86814_avion--istorija_f.jpg?ver=1282195185&amp;w=480&amp;h=290&amp;ei=P4JEUKDGMpHOsgb_5YCYCA&amp;zoom=1&amp;iact=hc&amp;vpx=73&amp;vpy=152&amp;dur=5865&amp;hovh=174&amp;hovw=289&amp;tx=139&amp;ty=142&amp;sig=107328958750177658012&amp;page=1&amp;tbnh=96&amp;tbnw=159&amp;start=0&amp;ndsp=7&amp;ved=1t:429,r:0,s:0,i:67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s/imgres?hl=sr&amp;biw=784&amp;bih=465&amp;tbm=isch&amp;tbnid=eEhjLdjR8wgxvM:&amp;imgrefurl=http://vesti.kombib.rs/Juce-danas-sutra-3-mart-Grejem-Bel-je-prikazao-telefon&amp;imgurl=http://vesti.kombib.rs/images/slike/2010/03/03/1876_Bell_Speaking_into_Telephone.jpg&amp;w=492&amp;h=404&amp;ei=QYFEUL6GMMfPtAag9YHoDw&amp;zoom=1&amp;iact=hc&amp;vpx=228&amp;vpy=148&amp;dur=3120&amp;hovh=203&amp;hovw=248&amp;tx=118&amp;ty=137&amp;sig=107328958750177658012&amp;page=1&amp;tbnh=118&amp;tbnw=144&amp;start=0&amp;ndsp=9&amp;ved=1t:429,r:6,s:0,i:86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google.rs/imgres?hl=sr&amp;biw=784&amp;bih=465&amp;tbm=isch&amp;tbnid=UVGrSonQkzjh8M:&amp;imgrefurl=http://www.zezas.me/2010/05/prvi-mobilni-telefon-jos-1922-godine.html&amp;imgurl=http://1.bp.blogspot.com/_jVVDVzcqb9c/S_2WBjhjIFI/AAAAAAAAK7c/zT1PUpvt5Ds/s320/prvi-mobilni-telefon.jpg&amp;w=300&amp;h=300&amp;ei=QYFEUL6GMMfPtAag9YHoDw&amp;zoom=1&amp;iact=hc&amp;vpx=92&amp;vpy=2&amp;dur=51&amp;hovh=225&amp;hovw=225&amp;tx=123&amp;ty=50&amp;sig=107328958750177658012&amp;page=1&amp;tbnh=133&amp;tbnw=133&amp;start=0&amp;ndsp=9&amp;ved=1t:429,r:0,s:0,i:67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s/imgres?hl=sr&amp;biw=784&amp;bih=465&amp;tbm=isch&amp;tbnid=dfv066-O5gbJmM:&amp;imgrefurl=http://www.delfi.rs/ka1un2044/delfi_knjige_mihajlo_pupin.html&amp;imgurl=http://www.delfi.rs/k1i19v4r29_mihajlo_pupin_delfi_knjizare.jpg&amp;w=250&amp;h=389&amp;ei=dn9EUI7zJ4b0sgaThYHACw&amp;zoom=1&amp;iact=hc&amp;vpx=545&amp;vpy=54&amp;dur=4040&amp;hovh=280&amp;hovw=180&amp;tx=78&amp;ty=182&amp;sig=107328958750177658012&amp;page=1&amp;tbnh=132&amp;tbnw=85&amp;start=0&amp;ndsp=11&amp;ved=1t:429,r:9,s:0,i:95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google.rs/imgres?hl=sr&amp;biw=784&amp;bih=465&amp;tbm=isch&amp;tbnid=H0b9mPS_l6WAxM:&amp;imgrefurl=http://www.remexpert.com/ipb/lofiversion/index.php?t406.html&amp;imgurl=http://www.remexpert.com/img/1876_Marconi.jpg&amp;w=600&amp;h=453&amp;ei=HH9EUOmaKs_OswaQkICgCg&amp;zoom=1&amp;iact=hc&amp;vpx=483&amp;vpy=138&amp;dur=8038&amp;hovh=195&amp;hovw=258&amp;tx=90&amp;ty=117&amp;sig=107328958750177658012&amp;page=1&amp;tbnh=117&amp;tbnw=139&amp;start=0&amp;ndsp=10&amp;ved=1t:429,r:9,s:0,i:95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google.rs/imgres?imgurl=http://www.wired.com/images/article/full/2008/10/robert_koch_400px.jpg&amp;imgrefurl=http://www.wired.com/science/discoveries/news/2008/10/dayintech_1024&amp;h=432&amp;w=400&amp;sz=40&amp;tbnid=dIbzSqPrzdro_M:&amp;tbnh=92&amp;tbnw=85&amp;prev=/search?q=robert+koh&amp;tbm=isch&amp;tbo=u&amp;zoom=1&amp;q=robert+koh&amp;usg=__jOEQLnDrO7lY7nV063T2ayqQjHw=&amp;hl=sr&amp;sa=X&amp;ei=vYNEUJzmJcnctAbRxYCIDw&amp;sqi=2&amp;ved=0CDcQ9QEwBA&amp;dur=5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381000" y="304800"/>
            <a:ext cx="818501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</a:t>
            </a:r>
            <a:r>
              <a:rPr lang="sr-Latn-R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sr-Cyrl-R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политичке идеје</a:t>
            </a:r>
            <a:r>
              <a:rPr lang="sr-Cyrl-C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лепа епоха</a:t>
            </a:r>
          </a:p>
          <a:p>
            <a:pPr algn="ctr"/>
            <a:r>
              <a:rPr lang="sr-Cyrl-R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sr-Cyrl-C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рајем 19. и поч. 20.века</a:t>
            </a:r>
            <a:endParaRPr lang="sr-Latn-C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609600" y="3200400"/>
            <a:ext cx="76962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Савремено доба:</a:t>
            </a:r>
            <a:r>
              <a:rPr lang="sr-Cyrl-C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 Првог светског рата до данас.</a:t>
            </a:r>
            <a:endParaRPr lang="sr-Latn-C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105400"/>
            <a:ext cx="8229600" cy="14465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</a:rPr>
              <a:t>,,</a:t>
            </a:r>
            <a:r>
              <a:rPr lang="sr-Cyrl-RS" sz="2800" b="1" dirty="0" smtClean="0">
                <a:solidFill>
                  <a:schemeClr val="bg1"/>
                </a:solidFill>
              </a:rPr>
              <a:t>Лепа епоха” </a:t>
            </a:r>
            <a:r>
              <a:rPr lang="sr-Cyrl-RS" sz="2800" dirty="0" smtClean="0">
                <a:solidFill>
                  <a:schemeClr val="bg1"/>
                </a:solidFill>
              </a:rPr>
              <a:t>(</a:t>
            </a:r>
            <a:r>
              <a:rPr lang="sr-Latn-CS" sz="2800" dirty="0" smtClean="0">
                <a:solidFill>
                  <a:schemeClr val="bg1"/>
                </a:solidFill>
              </a:rPr>
              <a:t>belle epo</a:t>
            </a:r>
            <a:r>
              <a:rPr lang="en-US" sz="2800" dirty="0" err="1" smtClean="0">
                <a:solidFill>
                  <a:schemeClr val="bg1"/>
                </a:solidFill>
              </a:rPr>
              <a:t>que</a:t>
            </a:r>
            <a:r>
              <a:rPr lang="sr-Cyrl-RS" sz="2800" dirty="0" smtClean="0">
                <a:solidFill>
                  <a:schemeClr val="bg1"/>
                </a:solidFill>
              </a:rPr>
              <a:t>)</a:t>
            </a:r>
            <a:r>
              <a:rPr lang="sr-Cyrl-RS" dirty="0" smtClean="0"/>
              <a:t> -</a:t>
            </a:r>
            <a:r>
              <a:rPr lang="sr-Cyrl-RS" sz="2000" b="1" dirty="0" smtClean="0"/>
              <a:t>чест  назив за крај </a:t>
            </a:r>
            <a:r>
              <a:rPr lang="sr-Latn-RS" sz="2000" b="1" dirty="0" smtClean="0"/>
              <a:t>XIX</a:t>
            </a:r>
            <a:r>
              <a:rPr lang="sr-Cyrl-RS" sz="2000" b="1" dirty="0" smtClean="0"/>
              <a:t> и почетак </a:t>
            </a:r>
            <a:r>
              <a:rPr lang="en-US" sz="2000" b="1" dirty="0" smtClean="0"/>
              <a:t>XX</a:t>
            </a:r>
            <a:r>
              <a:rPr lang="sr-Cyrl-RS" sz="2000" b="1" dirty="0" smtClean="0"/>
              <a:t> века</a:t>
            </a:r>
            <a:r>
              <a:rPr lang="sr-Latn-RS" sz="2000" b="1" dirty="0" smtClean="0"/>
              <a:t> </a:t>
            </a:r>
            <a:r>
              <a:rPr lang="sr-Cyrl-RS" sz="2000" b="1" dirty="0" smtClean="0"/>
              <a:t>,због дужег периода мира (1878-1914), напретка науке и културе, нових техничких проналазака, квалитетнијег живота, појаве моде;</a:t>
            </a:r>
            <a:endParaRPr lang="en-US" sz="2000" b="1" dirty="0"/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emgeneration.com/images/section_3/section_3_page_2_picture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228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362200"/>
            <a:ext cx="2057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CS" sz="2000" b="1" dirty="0" smtClean="0"/>
              <a:t>М</a:t>
            </a:r>
            <a:r>
              <a:rPr lang="sr-Cyrl-RS" sz="2000" b="1" dirty="0" smtClean="0"/>
              <a:t>арија Кири-радиоактивно зрачење </a:t>
            </a:r>
            <a:endParaRPr lang="en-US" sz="2000" b="1" dirty="0"/>
          </a:p>
        </p:txBody>
      </p:sp>
      <p:pic>
        <p:nvPicPr>
          <p:cNvPr id="1030" name="Picture 6" descr="https://upload.wikimedia.org/wikipedia/commons/thumb/a/a7/Max_Planck_(1858-1947).jpg/250px-Max_Planck_(1858-194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0"/>
            <a:ext cx="20574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95600" y="2438400"/>
            <a:ext cx="2057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 smtClean="0"/>
              <a:t>Макс Планк-квантна теорија </a:t>
            </a:r>
            <a:endParaRPr lang="en-US" sz="2000" b="1" dirty="0"/>
          </a:p>
        </p:txBody>
      </p:sp>
      <p:pic>
        <p:nvPicPr>
          <p:cNvPr id="1032" name="Picture 8" descr="http://balkankomuna.com/wp-content/uploads/2014/08/23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10200" y="2895600"/>
            <a:ext cx="3733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 smtClean="0"/>
              <a:t>Алберт Анштајн-теорија релативитета</a:t>
            </a:r>
            <a:endParaRPr lang="en-US" sz="2000" b="1" dirty="0"/>
          </a:p>
        </p:txBody>
      </p:sp>
      <p:pic>
        <p:nvPicPr>
          <p:cNvPr id="1034" name="Picture 10" descr="http://static.politika.co.rs/uploads/rubrike/71349/i/1/milutin%20milankov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886200"/>
            <a:ext cx="2133600" cy="2247901"/>
          </a:xfrm>
          <a:prstGeom prst="rect">
            <a:avLst/>
          </a:prstGeom>
          <a:noFill/>
        </p:spPr>
      </p:pic>
      <p:pic>
        <p:nvPicPr>
          <p:cNvPr id="1040" name="Picture 16" descr="http://momentummoonlight.com/wp-content/uploads/2014/10/sigmund-freud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886200"/>
            <a:ext cx="3200400" cy="23812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2000" y="6096000"/>
            <a:ext cx="21336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/>
              <a:t>Милутин Миланковић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6324600"/>
            <a:ext cx="37338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 smtClean="0"/>
              <a:t>Сигмунд Фројд-психоанализа</a:t>
            </a:r>
            <a:endParaRPr lang="en-US" sz="2000" b="1" dirty="0"/>
          </a:p>
        </p:txBody>
      </p:sp>
    </p:spTree>
  </p:cSld>
  <p:clrMapOvr>
    <a:masterClrMapping/>
  </p:clrMapOvr>
  <p:transition spd="slow">
    <p:wheel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nadgradnja.files.wordpress.com/2014/01/milutin-milankov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7848600" cy="5715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5943600"/>
            <a:ext cx="7924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Прочавао небеску механику ( најтачнији календар), климатологијау и структуру земље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sr-Cyrl-C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1895.Браћа Лимијер су емитовала први филм у  Паризу </a:t>
            </a:r>
            <a:r>
              <a:rPr lang="sr-Latn-R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чиме </a:t>
            </a:r>
            <a:r>
              <a:rPr lang="sr-Cyrl-C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почиње доба филмске индустрије</a:t>
            </a:r>
            <a:r>
              <a:rPr lang="sr-Cyrl-C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sr-Latn-C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458200" cy="577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Трајао свега неколико минута и представљао је долазак воза на железничку станицу.</a:t>
            </a:r>
          </a:p>
          <a:p>
            <a:pPr algn="just"/>
            <a:r>
              <a:rPr lang="ru-RU" sz="2800" b="1" dirty="0" smtClean="0"/>
              <a:t>Приликом пројекције људи су, видевши да им воз иде у сусрет, почели да вриште и беже</a:t>
            </a:r>
            <a:r>
              <a:rPr lang="sr-Latn-CS" sz="2800" b="1" dirty="0" smtClean="0"/>
              <a:t> </a:t>
            </a:r>
            <a:r>
              <a:rPr lang="ru-RU" sz="2800" b="1" dirty="0" smtClean="0"/>
              <a:t>по сали, не знајући да је то само пројектовано на платну. Исти филм је у Србији приказан шест месеци касније</a:t>
            </a:r>
            <a:r>
              <a:rPr lang="sr-Latn-CS" sz="2800" b="1" dirty="0" smtClean="0"/>
              <a:t>.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За прво српско филмско остварење проглашен је филм под називом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sr-Latn-RS" sz="2800" b="1" dirty="0" smtClean="0">
                <a:solidFill>
                  <a:srgbClr val="FFFF00"/>
                </a:solidFill>
              </a:rPr>
              <a:t>,,</a:t>
            </a:r>
            <a:r>
              <a:rPr lang="sr-Cyrl-CS" sz="2800" b="1" i="1" dirty="0" smtClean="0">
                <a:solidFill>
                  <a:srgbClr val="FFFF00"/>
                </a:solidFill>
              </a:rPr>
              <a:t>Ж</a:t>
            </a:r>
            <a:r>
              <a:rPr lang="ru-RU" sz="2800" b="1" i="1" dirty="0" smtClean="0">
                <a:solidFill>
                  <a:srgbClr val="FFFF00"/>
                </a:solidFill>
              </a:rPr>
              <a:t>ивот и дело Бесмртног Вожда Карађорђа</a:t>
            </a:r>
            <a:r>
              <a:rPr lang="sr-Latn-RS" sz="2800" b="1" i="1" dirty="0" smtClean="0">
                <a:solidFill>
                  <a:srgbClr val="FFFF00"/>
                </a:solidFill>
              </a:rPr>
              <a:t>”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smtClean="0"/>
              <a:t>у режији Чича Илије Станојевића.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i="1" dirty="0" smtClean="0"/>
          </a:p>
          <a:p>
            <a:endParaRPr lang="en-US" sz="2800" dirty="0"/>
          </a:p>
        </p:txBody>
      </p:sp>
    </p:spTree>
  </p:cSld>
  <p:clrMapOvr>
    <a:masterClrMapping/>
  </p:clrMapOvr>
  <p:transition spd="slow">
    <p:strips dir="r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676400" y="0"/>
            <a:ext cx="560377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ДРУШТВО-ИДЕОЛОГИЈЕ:</a:t>
            </a:r>
            <a:endParaRPr lang="sr-Latn-C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0" y="6858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Идеологија-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 мишљења </a:t>
            </a:r>
            <a:r>
              <a:rPr lang="sr-Cyrl-C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тј.начин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размишљања.</a:t>
            </a:r>
            <a:endParaRPr lang="sr-Latn-C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0" y="1295400"/>
            <a:ext cx="86825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КЉУЧНЕ ИДЕОЛОГИЈЕ 19. века:</a:t>
            </a:r>
            <a:endParaRPr lang="sr-Latn-C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0" y="1752600"/>
            <a:ext cx="9144000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Либерализам</a:t>
            </a:r>
            <a:r>
              <a:rPr lang="en-GB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друштво слобода (присталице слободе мишљења и штампе,</a:t>
            </a:r>
            <a:r>
              <a:rPr lang="sr-Latn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влдавине закона, општег права гласа</a:t>
            </a:r>
            <a:r>
              <a:rPr lang="sr-Latn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уставног уређења-ограничења власти владара уставом,</a:t>
            </a:r>
            <a:r>
              <a:rPr lang="sr-Latn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једнакости пред законом, толеранције, слободе тржишта...)</a:t>
            </a:r>
          </a:p>
          <a:p>
            <a:pPr>
              <a:buFont typeface="Arial" pitchFamily="34" charset="0"/>
              <a:buChar char="•"/>
            </a:pP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Феминизам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-схватање да жене треба да буду равноправне са мушкарцима</a:t>
            </a:r>
            <a:endParaRPr lang="sr-Cyrl-C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sr-Cyrl-C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Конзервативизам</a:t>
            </a:r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противници либералних идеја и промена  у држави и</a:t>
            </a:r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друштву.</a:t>
            </a:r>
            <a:r>
              <a:rPr lang="sr-Latn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</a:rPr>
              <a:t>Т</a:t>
            </a:r>
            <a:r>
              <a:rPr lang="en-US" sz="2400" b="1" dirty="0" err="1" smtClean="0">
                <a:solidFill>
                  <a:schemeClr val="bg1"/>
                </a:solidFill>
              </a:rPr>
              <a:t>еж</a:t>
            </a:r>
            <a:r>
              <a:rPr lang="sr-Cyrl-RS" sz="2400" b="1" dirty="0" smtClean="0">
                <a:solidFill>
                  <a:schemeClr val="bg1"/>
                </a:solidFill>
              </a:rPr>
              <a:t>е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очувању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старог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система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вредности</a:t>
            </a:r>
            <a:r>
              <a:rPr lang="en-US" sz="2400" b="1" dirty="0" smtClean="0">
                <a:solidFill>
                  <a:schemeClr val="bg1"/>
                </a:solidFill>
              </a:rPr>
              <a:t> и </a:t>
            </a:r>
            <a:r>
              <a:rPr lang="en-US" sz="2400" b="1" dirty="0" err="1" smtClean="0">
                <a:solidFill>
                  <a:schemeClr val="bg1"/>
                </a:solidFill>
              </a:rPr>
              <a:t>схватања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</a:rPr>
              <a:t>.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Залагали се за поштовање владара, власти, цркве и традиције.</a:t>
            </a:r>
          </a:p>
          <a:p>
            <a:pPr>
              <a:buFont typeface="Arial" pitchFamily="34" charset="0"/>
              <a:buChar char="•"/>
            </a:pPr>
            <a:r>
              <a:rPr lang="sr-Cyrl-C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Радикализам</a:t>
            </a:r>
            <a:r>
              <a:rPr lang="sr-Cyrl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sr-Cyrl-C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присталице коренитих промена, опште право гласа, потпуни парламентаризам ...</a:t>
            </a:r>
          </a:p>
          <a:p>
            <a:endParaRPr lang="sr-Cyrl-CS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sr-Cyrl-C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sr-Latn-C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4334" y="762000"/>
            <a:ext cx="4255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Левичарске идеје</a:t>
            </a:r>
            <a:r>
              <a:rPr lang="sr-Cyrl-R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09800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Социјализам- комунизам</a:t>
            </a:r>
            <a:r>
              <a:rPr lang="sr-Latn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идеологија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19.века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залагала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увођење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социјално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праведног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друштва</a:t>
            </a:r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sr-Cyrl-C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без богатих и сиромашних</a:t>
            </a:r>
            <a:r>
              <a:rPr lang="sr-Latn-R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настала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жеље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поправи</a:t>
            </a:r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тежак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положај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радника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r-Latn-R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2400" b="1" dirty="0" smtClean="0">
              <a:solidFill>
                <a:schemeClr val="bg1"/>
              </a:solidFill>
            </a:endParaRPr>
          </a:p>
          <a:p>
            <a:r>
              <a:rPr lang="sr-Cyrl-C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Марксизам 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–учење Карла Маркса  и Фридриха Енгелса да радници треба оружаном борбом да сруше капитализам и уведу социјализам ( </a:t>
            </a:r>
            <a:r>
              <a:rPr lang="sr-Cyrl-C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социјалистичк</a:t>
            </a:r>
            <a:r>
              <a:rPr lang="sr-Latn-R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sr-Cyrl-C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револуциј</a:t>
            </a:r>
            <a:r>
              <a:rPr lang="sr-Latn-R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</a:p>
          <a:p>
            <a:endParaRPr lang="sr-Cyrl-C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sr-Cyrl-C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Социјалдемократија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-схватање да капитализам не треба рушити већ поправљати законима</a:t>
            </a:r>
            <a:r>
              <a:rPr lang="sr-Latn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скупштини у корист радника.</a:t>
            </a:r>
          </a:p>
          <a:p>
            <a:endParaRPr lang="sr-Cyrl-C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400" dirty="0"/>
          </a:p>
        </p:txBody>
      </p:sp>
      <p:pic>
        <p:nvPicPr>
          <p:cNvPr id="5" name="Picture 16" descr="https://encrypted-tbn1.google.com/images?q=tbn:ANd9GcRRD8L5QLTGroh_wJyI7DSobyzJkNMuy2I3iTOGCCGT-0pAnegX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9050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" y="205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КАРЛ  МАРКС</a:t>
            </a:r>
            <a:endParaRPr lang="en-US" dirty="0"/>
          </a:p>
        </p:txBody>
      </p:sp>
      <p:pic>
        <p:nvPicPr>
          <p:cNvPr id="4098" name="Picture 2" descr="http://www.jewornotjew.com/img/people/f/friedrich_enge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0"/>
            <a:ext cx="1676400" cy="2133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239000" y="205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Фридрих Енгелс</a:t>
            </a:r>
            <a:endParaRPr lang="en-US" b="1" dirty="0"/>
          </a:p>
        </p:txBody>
      </p:sp>
    </p:spTree>
  </p:cSld>
  <p:clrMapOvr>
    <a:masterClrMapping/>
  </p:clrMapOvr>
  <p:transition spd="slow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85800"/>
            <a:ext cx="914400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sr-Cyrl-C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sr-Cyrl-C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GB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Нација</a:t>
            </a:r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-народ-заједница људи која говори истим језиком и има заједничку прошлост</a:t>
            </a:r>
          </a:p>
          <a:p>
            <a:pPr>
              <a:buFont typeface="Arial" pitchFamily="34" charset="0"/>
              <a:buChar char="•"/>
            </a:pPr>
            <a:r>
              <a:rPr lang="sr-Cyrl-C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Национал</a:t>
            </a:r>
            <a:r>
              <a:rPr lang="sr-Cyrl-R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 принцип</a:t>
            </a:r>
            <a:r>
              <a:rPr lang="sr-Cyrl-C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схватање да сваки народ треба да има своју државу</a:t>
            </a:r>
            <a:r>
              <a:rPr lang="sr-Cyrl-C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јер пуне грађанске и политичке слободе  појединац може остварити само у својој националној држави</a:t>
            </a:r>
            <a:r>
              <a:rPr lang="sr-Cyrl-C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sr-Cyrl-C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sr-Cyrl-C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Национализам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екстремно схватање 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 су интереси нације важнији од интереса појединца, борба за хегемонију свог народа над </a:t>
            </a:r>
            <a:r>
              <a:rPr lang="sr-Latn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другим нацијама.</a:t>
            </a:r>
            <a:endParaRPr lang="sr-Cyrl-CS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Расизам</a:t>
            </a:r>
            <a:r>
              <a:rPr lang="sr-Cyrl-C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-схватање да је бела раса умно и физички надмоћнија од црне и жуте. Творац Француз Жозеф Артур Гибоно</a:t>
            </a:r>
            <a:r>
              <a:rPr lang="sr-Cyrl-C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sr-Cyrl-C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Социјалдарвинизам</a:t>
            </a:r>
            <a:r>
              <a:rPr lang="sr-Cyrl-C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-схватање да снажнији народи имају право  да управљају слабијима на основу  Дарвиновог учења о природној еволуцији и селекцији.</a:t>
            </a:r>
          </a:p>
          <a:p>
            <a:pPr>
              <a:buFont typeface="Arial" pitchFamily="34" charset="0"/>
              <a:buChar char="•"/>
            </a:pP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Цивилизаторска мисија Европе</a:t>
            </a:r>
            <a:r>
              <a:rPr lang="sr-Cyrl-C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-схватање да је дужност  Европе да образује и цивилизује заостале народе Азије, Африке (и Балкана А-У)-изговор за освајања као социјалдарвинизам и расизам.</a:t>
            </a:r>
            <a:endParaRPr lang="sr-Cyrl-C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sr-Cyrl-C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r>
              <a:rPr lang="sr-Cyrl-C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нтисемитизам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sr-Cyrl-C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нетрпељивост према Јеврејима</a:t>
            </a:r>
          </a:p>
          <a:p>
            <a:pPr>
              <a:buFont typeface="Arial" pitchFamily="34" charset="0"/>
              <a:buChar char="•"/>
            </a:pPr>
            <a:r>
              <a:rPr lang="sr-Cyrl-C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Ционизам</a:t>
            </a:r>
            <a:r>
              <a:rPr lang="sr-Cyrl-C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покрет за обнову  јеврејске државе у Палестини</a:t>
            </a:r>
          </a:p>
          <a:p>
            <a:pPr>
              <a:buFont typeface="Arial" pitchFamily="34" charset="0"/>
              <a:buChar char="•"/>
            </a:pPr>
            <a:endParaRPr lang="sr-Cyrl-C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,,Крв и род”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45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Клерикализам</a:t>
            </a:r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-схватање да црква треба да буде главна у друштву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FFFF00"/>
                </a:solidFill>
              </a:rPr>
              <a:t>Шовинизам</a:t>
            </a:r>
            <a:r>
              <a:rPr lang="sr-Cyrl-RS" sz="2400" dirty="0" smtClean="0">
                <a:solidFill>
                  <a:schemeClr val="bg1"/>
                </a:solidFill>
              </a:rPr>
              <a:t>-</a:t>
            </a:r>
            <a:r>
              <a:rPr lang="sr-Latn-RS" sz="2400" dirty="0" smtClean="0">
                <a:solidFill>
                  <a:schemeClr val="bg1"/>
                </a:solidFill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</a:rPr>
              <a:t>мржња према свему различитом ( народу, вери, раси, држави</a:t>
            </a:r>
            <a:r>
              <a:rPr lang="sr-Cyrl-RS" b="1" dirty="0" smtClean="0">
                <a:solidFill>
                  <a:schemeClr val="bg1"/>
                </a:solidFill>
              </a:rPr>
              <a:t>)</a:t>
            </a:r>
            <a:endParaRPr lang="en-GB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667000"/>
            <a:ext cx="82296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Дискриминација:</a:t>
            </a:r>
            <a:r>
              <a:rPr lang="sr-Latn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прављење разлике по социјалним , расним, етничким, верским, полним, старосним и другим особинама.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463" y="228600"/>
            <a:ext cx="44330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Уметност 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0347" y="1066800"/>
            <a:ext cx="43433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Књижевност: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Сродна сл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1524000" cy="1981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4038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Шарл Бодлер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Резултат слика за Ф.М. Достојевски"/>
          <p:cNvPicPr>
            <a:picLocks noChangeAspect="1" noChangeArrowheads="1"/>
          </p:cNvPicPr>
          <p:nvPr/>
        </p:nvPicPr>
        <p:blipFill>
          <a:blip r:embed="rId3" cstate="print"/>
          <a:srcRect b="30000"/>
          <a:stretch>
            <a:fillRect/>
          </a:stretch>
        </p:blipFill>
        <p:spPr bwMode="auto">
          <a:xfrm>
            <a:off x="2438400" y="2133600"/>
            <a:ext cx="1752600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3962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Ф. М. Достоевский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0" name="Picture 6" descr="Резултат слика за Лав Толстој"/>
          <p:cNvPicPr>
            <a:picLocks noChangeAspect="1" noChangeArrowheads="1"/>
          </p:cNvPicPr>
          <p:nvPr/>
        </p:nvPicPr>
        <p:blipFill>
          <a:blip r:embed="rId4" cstate="print"/>
          <a:srcRect l="28800" t="18079" r="10400" b="32203"/>
          <a:stretch>
            <a:fillRect/>
          </a:stretch>
        </p:blipFill>
        <p:spPr bwMode="auto">
          <a:xfrm>
            <a:off x="4876800" y="2133600"/>
            <a:ext cx="1600200" cy="1905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53000" y="4114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Лав </a:t>
            </a:r>
            <a:r>
              <a:rPr lang="sr-Cyrl-CS" dirty="0" smtClean="0">
                <a:solidFill>
                  <a:schemeClr val="bg1"/>
                </a:solidFill>
              </a:rPr>
              <a:t>Толстој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2" name="Picture 8" descr="Резултат слика за антон чехов"/>
          <p:cNvPicPr>
            <a:picLocks noChangeAspect="1" noChangeArrowheads="1"/>
          </p:cNvPicPr>
          <p:nvPr/>
        </p:nvPicPr>
        <p:blipFill>
          <a:blip r:embed="rId5" cstate="print"/>
          <a:srcRect l="23301" r="16505"/>
          <a:stretch>
            <a:fillRect/>
          </a:stretch>
        </p:blipFill>
        <p:spPr bwMode="auto">
          <a:xfrm>
            <a:off x="6934200" y="2057400"/>
            <a:ext cx="1828800" cy="2057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010400" y="4114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Антон Чехов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4" name="Picture 10" descr="Резултат слика за р м рилке"/>
          <p:cNvPicPr>
            <a:picLocks noChangeAspect="1" noChangeArrowheads="1"/>
          </p:cNvPicPr>
          <p:nvPr/>
        </p:nvPicPr>
        <p:blipFill>
          <a:blip r:embed="rId6" cstate="print"/>
          <a:srcRect r="8000" b="14159"/>
          <a:stretch>
            <a:fillRect/>
          </a:stretch>
        </p:blipFill>
        <p:spPr bwMode="auto">
          <a:xfrm>
            <a:off x="228600" y="4648200"/>
            <a:ext cx="1676400" cy="18478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8600" y="6477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Р. М. Рилке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6" name="Picture 12" descr="Резултат слика за томас ман"/>
          <p:cNvPicPr>
            <a:picLocks noChangeAspect="1" noChangeArrowheads="1"/>
          </p:cNvPicPr>
          <p:nvPr/>
        </p:nvPicPr>
        <p:blipFill>
          <a:blip r:embed="rId7" cstate="print"/>
          <a:srcRect b="10345"/>
          <a:stretch>
            <a:fillRect/>
          </a:stretch>
        </p:blipFill>
        <p:spPr bwMode="auto">
          <a:xfrm>
            <a:off x="3429000" y="4572000"/>
            <a:ext cx="1714500" cy="1981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052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Томас Ман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8" name="Picture 14" descr="Резултат слика за оскар вајлд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4495800"/>
            <a:ext cx="1876425" cy="2362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28600" y="0"/>
            <a:ext cx="21336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sr-Cyrl-CS" sz="2000" dirty="0" smtClean="0"/>
              <a:t>Критичко посматрање света ,трагање за новим правцима унемтничког изражавања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705600" y="228600"/>
            <a:ext cx="24384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Тумачење утицаја животних околности на карактер и понашање ликова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152400"/>
            <a:ext cx="4648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Сликарство 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1746" name="Picture 2" descr="Резултат слика за клод моне"/>
          <p:cNvPicPr>
            <a:picLocks noChangeAspect="1" noChangeArrowheads="1"/>
          </p:cNvPicPr>
          <p:nvPr/>
        </p:nvPicPr>
        <p:blipFill>
          <a:blip r:embed="rId2" cstate="print"/>
          <a:srcRect t="17877" b="17318"/>
          <a:stretch>
            <a:fillRect/>
          </a:stretch>
        </p:blipFill>
        <p:spPr bwMode="auto">
          <a:xfrm>
            <a:off x="228600" y="1219200"/>
            <a:ext cx="2095500" cy="220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3048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Клод Моне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748" name="Picture 4" descr="Резултат слика за клод м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200"/>
            <a:ext cx="3505200" cy="2438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90800" y="3581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solidFill>
                  <a:schemeClr val="bg1"/>
                </a:solidFill>
              </a:rPr>
              <a:t>Клод </a:t>
            </a:r>
            <a:r>
              <a:rPr lang="sr-Cyrl-CS" sz="2000" dirty="0" smtClean="0">
                <a:solidFill>
                  <a:schemeClr val="bg1"/>
                </a:solidFill>
              </a:rPr>
              <a:t>Моне-Жена у Башти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  <p:pic>
        <p:nvPicPr>
          <p:cNvPr id="31752" name="Picture 8" descr="Резултат слика за анри тилуз лотре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219200"/>
            <a:ext cx="2133600" cy="24765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53200" y="3810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solidFill>
                  <a:schemeClr val="bg1"/>
                </a:solidFill>
              </a:rPr>
              <a:t>Анри Тулуз Лотрек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04800"/>
            <a:ext cx="2895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CS" dirty="0" smtClean="0"/>
              <a:t>Постимпресионизам</a:t>
            </a:r>
          </a:p>
          <a:p>
            <a:r>
              <a:rPr lang="sr-Cyrl-CS" dirty="0" smtClean="0"/>
              <a:t>,,доживљај стварности”: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2286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CS" dirty="0" smtClean="0"/>
              <a:t>Кубизам:  Пабло Пикасо и Жорж Брак</a:t>
            </a:r>
            <a:endParaRPr lang="en-US" dirty="0"/>
          </a:p>
        </p:txBody>
      </p:sp>
      <p:pic>
        <p:nvPicPr>
          <p:cNvPr id="31754" name="Picture 10" descr="Резултат слика за пабло пикас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000500"/>
            <a:ext cx="2286000" cy="2857500"/>
          </a:xfrm>
          <a:prstGeom prst="rect">
            <a:avLst/>
          </a:prstGeom>
          <a:noFill/>
        </p:spPr>
      </p:pic>
      <p:sp>
        <p:nvSpPr>
          <p:cNvPr id="16" name="Down Arrow 15"/>
          <p:cNvSpPr/>
          <p:nvPr/>
        </p:nvSpPr>
        <p:spPr>
          <a:xfrm>
            <a:off x="304800" y="3962400"/>
            <a:ext cx="76200" cy="4572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56" name="Picture 12" descr="Резултат слика за Василије кандинс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962400"/>
            <a:ext cx="3810000" cy="2667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781800" y="4648200"/>
            <a:ext cx="1600200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Василиј Кандински,</a:t>
            </a:r>
          </a:p>
          <a:p>
            <a:r>
              <a:rPr lang="sr-Cyrl-CS" sz="2000" dirty="0" smtClean="0"/>
              <a:t> творац апстрактног сликарства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64770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Кандински -Композиција </a:t>
            </a:r>
            <a:r>
              <a:rPr lang="sr-Latn-R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745104" y="3200400"/>
            <a:ext cx="4960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Аутор:Душица</a:t>
            </a:r>
          </a:p>
          <a:p>
            <a:pPr algn="ctr"/>
            <a:r>
              <a:rPr lang="sr-Cyrl-C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Максимовић</a:t>
            </a:r>
            <a:endParaRPr lang="sr-Latn-C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1" y="1219200"/>
            <a:ext cx="617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пажњи!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381000" y="381000"/>
            <a:ext cx="8001000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sr-Cyrl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Друга индустријска револуција-проналазак и примена електричне енергије и нафтних деривата у друг. половини 19. века.</a:t>
            </a:r>
            <a:endParaRPr lang="sr-Latn-C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304800" y="2514601"/>
            <a:ext cx="8077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Проналазак електричне енергије:</a:t>
            </a:r>
            <a:endParaRPr lang="sr-Latn-CS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kvir za tekst 5"/>
          <p:cNvSpPr txBox="1"/>
          <p:nvPr/>
        </p:nvSpPr>
        <p:spPr>
          <a:xfrm>
            <a:off x="228600" y="3429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Pravougaonik 7"/>
          <p:cNvSpPr/>
          <p:nvPr/>
        </p:nvSpPr>
        <p:spPr>
          <a:xfrm>
            <a:off x="1" y="3276600"/>
            <a:ext cx="518159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1866-Вернер Сименс </a:t>
            </a: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је успео да електричну енергију претвори у м</a:t>
            </a:r>
            <a:r>
              <a:rPr lang="sr-Latn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sr-Cyrl-C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ханичку</a:t>
            </a: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</a:t>
            </a: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динамо машина.</a:t>
            </a:r>
            <a:endParaRPr lang="sr-Latn-C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" descr="https://encrypted-tbn3.google.com/images?q=tbn:ANd9GcS0n4y6TtGWBZfc7QNFzP1cMpQKG54Pgx54NKdm83BzrNXRO0Aj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1752600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trelica nadesno 10"/>
          <p:cNvSpPr/>
          <p:nvPr/>
        </p:nvSpPr>
        <p:spPr>
          <a:xfrm>
            <a:off x="5486400" y="4038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avougaonik 11"/>
          <p:cNvSpPr/>
          <p:nvPr/>
        </p:nvSpPr>
        <p:spPr>
          <a:xfrm>
            <a:off x="1752600" y="5562599"/>
            <a:ext cx="7010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Томас Едисон</a:t>
            </a:r>
            <a:r>
              <a:rPr lang="en-GB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сијалиц</a:t>
            </a:r>
            <a:r>
              <a:rPr lang="en-GB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sr-Latn-CS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Picture 2" descr="https://encrypted-tbn1.google.com/images?q=tbn:ANd9GcQxFYyrnlu3JJN0AZSkI-EqBYHmjxkKOKmPZYwv6lTzevW7167lfw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24384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encrypted-tbn1.google.com/images?q=tbn:ANd9GcToMt0P-STK6z9ECDycbDq7iILTDh-xF735IXQjQx17DNi1CaVmNw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2895600" cy="2867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Pravougaonik 2"/>
          <p:cNvSpPr/>
          <p:nvPr/>
        </p:nvSpPr>
        <p:spPr>
          <a:xfrm>
            <a:off x="609600" y="3352800"/>
            <a:ext cx="6670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Никола Тесла</a:t>
            </a:r>
            <a:endParaRPr lang="sr-Latn-C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381000" y="4419601"/>
            <a:ext cx="84582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1887.Пронашао</a:t>
            </a:r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електромотор за наизменичну</a:t>
            </a:r>
            <a:r>
              <a:rPr lang="sr-Latn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sr-Latn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вишефазну струју </a:t>
            </a:r>
          </a:p>
          <a:p>
            <a:pPr algn="ctr"/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што је 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омогућило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 се 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1890. 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сагради </a:t>
            </a: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прва хидроцентрала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Нијагариним водопадима 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као извор електричне енергије. </a:t>
            </a:r>
            <a:endParaRPr lang="sr-Latn-C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5" descr="https://encrypted-tbn2.google.com/images?q=tbn:ANd9GcRdJ9xIXs2E0kd92Nqm4dKNpDIHYxKhP11P5UTphOefB8LNwzT8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238125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5/5a/Hidroelektrana_na_%C4%90etinji.jpg/370px-Hidroelektrana_na_%C4%90etinj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4495800" cy="31813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Хидроелектрана на Ђетињи </a:t>
            </a:r>
            <a:r>
              <a:rPr lang="ru-RU" sz="2400" dirty="0" smtClean="0">
                <a:solidFill>
                  <a:schemeClr val="bg1"/>
                </a:solidFill>
              </a:rPr>
              <a:t>или Централа под Старим градом </a:t>
            </a:r>
            <a:endParaRPr lang="sr-Latn-RS" sz="24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Ужицу је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прва хидроелектрана у Србији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Налази се на реци Ђетињи на месту које Ужичани зову Стара плажа. Друга је хидроелектрана у свету, направљена по Теслиним принципима вишефазних струја, после хидроелектране на Нијагари.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 темељац је поставио краљ Србије Александар Обреновић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маја 1899. године, а пуштена је у рад на Илиндан, 2. августа 1900.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6324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</a:rPr>
              <a:t>Хидроелектрана на Ђетињи  у Ужицу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s://scontent-vie1-1.xx.fbcdn.net/hphotos-xpt1/v/t1.0-9/12105920_672683266195566_3473811878253614631_n.jpg?oh=222007c53bbe43a61f4a9c7eb3e4f6cc&amp;oe=56920D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76600"/>
            <a:ext cx="45720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533400" y="228600"/>
            <a:ext cx="674677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Развој аутомобилске </a:t>
            </a:r>
            <a:r>
              <a:rPr lang="sr-Cyrl-CS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индуструје</a:t>
            </a:r>
            <a:r>
              <a:rPr lang="sr-Cyrl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sr-Latn-C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762000" y="1143000"/>
            <a:ext cx="80772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Омогућио проналазак мотора са унутрашњим сагоревањем  у дизел варијанти 1866. Рафаел Дизел а Хенри Форд у бензинској варијанти</a:t>
            </a: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sr-Latn-C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8" descr="https://encrypted-tbn2.google.com/images?q=tbn:ANd9GcRc3azAqkh5ngbEHmJgKzWHroEn-0IaKQloD1lKTwor0vTSNb7qIA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28956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ugaonik 4"/>
          <p:cNvSpPr/>
          <p:nvPr/>
        </p:nvSpPr>
        <p:spPr>
          <a:xfrm>
            <a:off x="5486400" y="5105400"/>
            <a:ext cx="32004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ХЕНРИ ФОРД РУЧНО НАПРАВИО СВОЈ ПРВИ АУТО 1885.</a:t>
            </a:r>
            <a:endParaRPr lang="sr-Latn-C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10" descr="http://opusteno.rs/slike/2012/08/ford-model-t-15494/_sp-ford-model-t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8100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avougaonik 7"/>
          <p:cNvSpPr/>
          <p:nvPr/>
        </p:nvSpPr>
        <p:spPr>
          <a:xfrm>
            <a:off x="0" y="5562599"/>
            <a:ext cx="525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ФОРД</a:t>
            </a:r>
            <a:endParaRPr lang="sr-Latn-C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ttps://encrypted-tbn3.google.com/images?q=tbn:ANd9GcQg5IkSS2YER7dIlvB17p8hLCNdMhTyMAmQAaqZmgrdZcFi0TQP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3429000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ugaonik 2"/>
          <p:cNvSpPr/>
          <p:nvPr/>
        </p:nvSpPr>
        <p:spPr>
          <a:xfrm>
            <a:off x="762000" y="1"/>
            <a:ext cx="8153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Званично први путнички </a:t>
            </a:r>
            <a:r>
              <a:rPr lang="sr-Cyrl-CS" sz="3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дизелаш</a:t>
            </a:r>
            <a:r>
              <a:rPr lang="sr-Cyrl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sr-Latn-C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0" y="2967335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Мотор са унутрашњим сагоревањем је омогућио и настанак авиона.</a:t>
            </a:r>
            <a:endParaRPr lang="sr-Latn-C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1" y="4114800"/>
            <a:ext cx="63245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Први авион су конструисали</a:t>
            </a:r>
            <a:r>
              <a:rPr lang="sr-Cyrl-C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1903</a:t>
            </a:r>
            <a:r>
              <a:rPr lang="sr-Cyrl-C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sr-Cyrl-C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браћа</a:t>
            </a:r>
            <a:r>
              <a:rPr lang="sr-Cyrl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Орвил</a:t>
            </a:r>
            <a:r>
              <a:rPr lang="sr-Cyrl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</a:t>
            </a:r>
            <a:r>
              <a:rPr lang="sr-Cyrl-CS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Вилбур</a:t>
            </a:r>
            <a:r>
              <a:rPr lang="sr-Cyrl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3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Рајт</a:t>
            </a:r>
            <a:r>
              <a:rPr lang="sr-Cyrl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којим су прелетели Ла </a:t>
            </a:r>
            <a:r>
              <a:rPr lang="sr-Cyrl-CS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Манш</a:t>
            </a:r>
            <a:r>
              <a:rPr lang="sr-Cyrl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sr-Latn-C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15" descr="https://encrypted-tbn1.google.com/images?q=tbn:ANd9GcQhRw1doDKWIm-2iHNzDRPU1KUglopzOTawXy-IB1SKHaR2xycWz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956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avougaonik 6"/>
          <p:cNvSpPr/>
          <p:nvPr/>
        </p:nvSpPr>
        <p:spPr>
          <a:xfrm>
            <a:off x="2590800" y="5791200"/>
            <a:ext cx="3581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Први авион на свету</a:t>
            </a:r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sr-Latn-CS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905000" y="228600"/>
            <a:ext cx="5638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Развој телекомуникација:</a:t>
            </a:r>
            <a:endParaRPr lang="sr-Latn-CS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0" y="990600"/>
            <a:ext cx="822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Телефон</a:t>
            </a: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је конструисао </a:t>
            </a:r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Александа</a:t>
            </a: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Грејм</a:t>
            </a: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</a:t>
            </a:r>
            <a:endParaRPr lang="sr-Latn-CS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12" descr="https://encrypted-tbn3.google.com/images?q=tbn:ANd9GcSGppmOq9ciPGydbO5V9ED4Vn_PUy2zK8c-zncLGHAnve5aigUi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27432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ugaonik 4"/>
          <p:cNvSpPr/>
          <p:nvPr/>
        </p:nvSpPr>
        <p:spPr>
          <a:xfrm>
            <a:off x="609600" y="1981200"/>
            <a:ext cx="3810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</a:t>
            </a: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говори у први телефон:</a:t>
            </a:r>
            <a:endParaRPr lang="sr-Latn-C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Strelica nadesno 5"/>
          <p:cNvSpPr/>
          <p:nvPr/>
        </p:nvSpPr>
        <p:spPr>
          <a:xfrm>
            <a:off x="3657600" y="25146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avougaonik 6"/>
          <p:cNvSpPr/>
          <p:nvPr/>
        </p:nvSpPr>
        <p:spPr>
          <a:xfrm>
            <a:off x="0" y="3733800"/>
            <a:ext cx="8915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Бежични телефон конструисали су Маркони и Попов</a:t>
            </a:r>
            <a:r>
              <a:rPr lang="sr-Cyrl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што ће омогућити настанак мобилних телефона: </a:t>
            </a:r>
            <a:endParaRPr lang="sr-Latn-C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14" descr="https://encrypted-tbn3.google.com/images?q=tbn:ANd9GcS4mfvPx30gAgxWltDmbjAuJN8qLdg3Io2_s9X0LchSZlwnnw_p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14875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avougaonik 8"/>
          <p:cNvSpPr/>
          <p:nvPr/>
        </p:nvSpPr>
        <p:spPr>
          <a:xfrm>
            <a:off x="4953000" y="5257800"/>
            <a:ext cx="3505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Први мобилни телефони.</a:t>
            </a:r>
            <a:endParaRPr lang="sr-Latn-C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Levo-gore strelica 9"/>
          <p:cNvSpPr/>
          <p:nvPr/>
        </p:nvSpPr>
        <p:spPr>
          <a:xfrm>
            <a:off x="4876800" y="6096000"/>
            <a:ext cx="609600" cy="5334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685800" y="152400"/>
            <a:ext cx="56388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Србин Михаило Пупин решио проблем бежичних телефонских веза између континената</a:t>
            </a:r>
            <a:r>
              <a:rPr lang="en-GB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sr-Latn-C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7" descr="https://encrypted-tbn0.google.com/images?q=tbn:ANd9GcQZy-5CvBBiKJfORZ9kEaybe80L7zlaon7hHgmiP1DStbBcHoUBvw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avougaonik 3"/>
          <p:cNvSpPr/>
          <p:nvPr/>
        </p:nvSpPr>
        <p:spPr>
          <a:xfrm>
            <a:off x="152400" y="3657600"/>
            <a:ext cx="55626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Ера бежичних комуникација започела је </a:t>
            </a:r>
            <a:r>
              <a:rPr lang="sr-Cyrl-C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открилће</a:t>
            </a:r>
            <a:r>
              <a:rPr lang="sr-Cyrl-C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и </a:t>
            </a:r>
            <a:r>
              <a:rPr lang="sr-Cyrl-C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усавршењем</a:t>
            </a:r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радиа</a:t>
            </a:r>
            <a:r>
              <a:rPr lang="sr-Cyrl-C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Маркони, Тесла и Попов</a:t>
            </a:r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sr-Latn-C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6" descr="https://encrypted-tbn1.google.com/images?q=tbn:ANd9GcS7VmD4Jhg1vsfq4nK3BWUV3XxJjir7dnQriD0XgJV4EKe4Oto_fw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457450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ugaonik 5"/>
          <p:cNvSpPr/>
          <p:nvPr/>
        </p:nvSpPr>
        <p:spPr>
          <a:xfrm>
            <a:off x="5943600" y="5562600"/>
            <a:ext cx="3048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Маркони </a:t>
            </a:r>
            <a:endParaRPr lang="sr-Latn-C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3622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chemeClr val="bg1"/>
                </a:solidFill>
              </a:rPr>
              <a:t>Хајнрих Холмхолц 1887.открио електромагнетне таласе.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533400" y="228600"/>
            <a:ext cx="7315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19. век –век науке, идеологија и нација.</a:t>
            </a:r>
            <a:endParaRPr lang="sr-Latn-C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1066800" y="1371600"/>
            <a:ext cx="6477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0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Развој науке:</a:t>
            </a:r>
            <a:endParaRPr lang="sr-Latn-CS" sz="3600" b="0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18" descr="http://upload.wikimedia.org/wikipedia/commons/thumb/f/f6/Tableau_Louis_Pasteur.jpg/300px-Tableau_Louis_Pasteur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124200" cy="22098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ugaonik 4"/>
          <p:cNvSpPr/>
          <p:nvPr/>
        </p:nvSpPr>
        <p:spPr>
          <a:xfrm>
            <a:off x="2819400" y="2967335"/>
            <a:ext cx="4800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Луј </a:t>
            </a:r>
            <a:r>
              <a:rPr lang="sr-Cyrl-C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Пастер</a:t>
            </a: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открио вакцину против беснила.  </a:t>
            </a:r>
            <a:endParaRPr lang="sr-Latn-C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19" descr="http://t3.gstatic.com/images?q=tbn:ANd9GcQ2KjGfBhS26W1VL8wu3V7Sp_vk_b5F_kykDtxBhzd6nHcdhmo6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2057400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avougaonik 6"/>
          <p:cNvSpPr/>
          <p:nvPr/>
        </p:nvSpPr>
        <p:spPr>
          <a:xfrm>
            <a:off x="1905000" y="4343400"/>
            <a:ext cx="7239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Роберт Кох изоловао бацил </a:t>
            </a:r>
            <a:r>
              <a:rPr lang="sr-Cyrl-C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туберколозе</a:t>
            </a: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sr-Latn-C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Pravougaonik 7"/>
          <p:cNvSpPr/>
          <p:nvPr/>
        </p:nvSpPr>
        <p:spPr>
          <a:xfrm>
            <a:off x="2667000" y="4953000"/>
            <a:ext cx="58674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sr-Cyrl-C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Вилхем</a:t>
            </a: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Рендген открио х зраке</a:t>
            </a:r>
          </a:p>
          <a:p>
            <a:pPr algn="ctr">
              <a:buFont typeface="Arial" pitchFamily="34" charset="0"/>
              <a:buChar char="•"/>
            </a:pP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Чарлс Дарвин-Теорија еволуције</a:t>
            </a:r>
          </a:p>
          <a:p>
            <a:pPr algn="ctr">
              <a:buFont typeface="Arial" pitchFamily="34" charset="0"/>
              <a:buChar char="•"/>
            </a:pP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Димитриј Мендељејев-периодни систем хемијских елемената</a:t>
            </a:r>
            <a:endParaRPr lang="sr-Latn-C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926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Dušica</dc:creator>
  <cp:lastModifiedBy>User</cp:lastModifiedBy>
  <cp:revision>140</cp:revision>
  <dcterms:created xsi:type="dcterms:W3CDTF">2006-08-16T00:00:00Z</dcterms:created>
  <dcterms:modified xsi:type="dcterms:W3CDTF">2016-09-28T20:29:10Z</dcterms:modified>
</cp:coreProperties>
</file>